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1"/>
  </p:notesMasterIdLst>
  <p:handoutMasterIdLst>
    <p:handoutMasterId r:id="rId32"/>
  </p:handoutMasterIdLst>
  <p:sldIdLst>
    <p:sldId id="257" r:id="rId5"/>
    <p:sldId id="258" r:id="rId6"/>
    <p:sldId id="259" r:id="rId7"/>
    <p:sldId id="26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62" r:id="rId27"/>
    <p:sldId id="263" r:id="rId28"/>
    <p:sldId id="264" r:id="rId29"/>
    <p:sldId id="265" r:id="rId3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76" d="100"/>
          <a:sy n="76" d="100"/>
        </p:scale>
        <p:origin x="-492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=""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=""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896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9E69411-D4F4-409C-889B-DBC929DF3347}" type="slidenum">
              <a:rPr lang="en-US"/>
              <a:pPr/>
              <a:t>16</a:t>
            </a:fld>
            <a:endParaRPr 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3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32B6B5D-6240-427C-A741-EA37AE5126FE}" type="slidenum">
              <a:rPr lang="en-US"/>
              <a:pPr/>
              <a:t>17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97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C01AA72-C184-4086-B2CA-7526BE9C9842}" type="slidenum">
              <a:rPr lang="en-US"/>
              <a:pPr/>
              <a:t>18</a:t>
            </a:fld>
            <a:endParaRPr lang="en-US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80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6596548-6633-4F68-9CFB-E29B2CC6D19B}" type="slidenum">
              <a:rPr lang="en-US"/>
              <a:pPr/>
              <a:t>19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30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128CEB1-0CF5-4C59-A7D7-432D9381E47B}" type="slidenum">
              <a:rPr lang="en-US"/>
              <a:pPr/>
              <a:t>20</a:t>
            </a:fld>
            <a:endParaRPr lang="en-US"/>
          </a:p>
        </p:txBody>
      </p:sp>
      <p:sp>
        <p:nvSpPr>
          <p:cNvPr id="31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8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1E9F16C-242A-45FB-A5D2-8B3FAA38959C}" type="slidenum">
              <a:rPr lang="en-US"/>
              <a:pPr/>
              <a:t>21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1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A990497-F5D4-4087-9EAA-E565A7932866}" type="slidenum">
              <a:rPr lang="en-US"/>
              <a:pPr/>
              <a:t>22</a:t>
            </a:fld>
            <a:endParaRPr 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A4A357B-1151-4FCD-9A20-1D70C8D199FB}" type="slidenum">
              <a:rPr lang="en-US"/>
              <a:pPr/>
              <a:t>5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8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A27EB1F-9399-460F-AD16-DE3F5B4BEF79}" type="slidenum">
              <a:rPr lang="en-US"/>
              <a:pPr/>
              <a:t>6</a:t>
            </a:fld>
            <a:endParaRPr lang="en-US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5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3F5684D-FDA5-4C54-8119-A614B7FEEDF4}" type="slidenum">
              <a:rPr lang="en-US"/>
              <a:pPr/>
              <a:t>7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0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FC015C4-6941-4107-B4BD-E5955E6C0238}" type="slidenum">
              <a:rPr lang="en-US"/>
              <a:pPr/>
              <a:t>8</a:t>
            </a:fld>
            <a:endParaRPr lang="en-US"/>
          </a:p>
        </p:txBody>
      </p:sp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0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CD23A83-1ACA-4CF4-B603-3C20A9BC959C}" type="slidenum">
              <a:rPr lang="en-US"/>
              <a:pPr/>
              <a:t>9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49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FD0FC72-4CB1-4757-8A48-3E4A158F6892}" type="slidenum">
              <a:rPr lang="en-US"/>
              <a:pPr/>
              <a:t>10</a:t>
            </a:fld>
            <a:endParaRPr lang="en-US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85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B8F58ED-BF17-4E4F-B0DC-F85D5547EFD8}" type="slidenum">
              <a:rPr lang="en-US"/>
              <a:pPr/>
              <a:t>11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98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A63C51F-4A86-4B25-8C34-8BCBC95D4884}" type="slidenum">
              <a:rPr lang="en-US"/>
              <a:pPr/>
              <a:t>15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4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=""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=""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=""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=""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=""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9144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41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73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=""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  <p:sldLayoutId id="2147483760" r:id="rId4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Lecture </a:t>
            </a:r>
            <a:r>
              <a:rPr lang="en-US" dirty="0">
                <a:latin typeface="Arial" charset="0"/>
              </a:rPr>
              <a:t>4: Relational Database</a:t>
            </a:r>
          </a:p>
          <a:p>
            <a:r>
              <a:rPr lang="en-US" dirty="0">
                <a:latin typeface="Arial" charset="0"/>
              </a:rPr>
              <a:t>(Part 1)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 </a:t>
            </a:r>
            <a:r>
              <a:rPr lang="en-US" sz="3800">
                <a:solidFill>
                  <a:schemeClr val="bg1"/>
                </a:solidFill>
              </a:rPr>
              <a:t/>
            </a:r>
            <a:br>
              <a:rPr lang="en-US" sz="38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CT042-3-1-IDB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Keys</a:t>
            </a:r>
          </a:p>
        </p:txBody>
      </p:sp>
      <p:sp>
        <p:nvSpPr>
          <p:cNvPr id="159749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/>
              <a:t>Consists of one or more attributes that determine other attributes</a:t>
            </a:r>
          </a:p>
          <a:p>
            <a:r>
              <a:rPr lang="en-US"/>
              <a:t>Primary key (PK) is an attribute (or a combination of attributes) that uniquely identifies any given entity (row)</a:t>
            </a:r>
          </a:p>
          <a:p>
            <a:r>
              <a:rPr lang="en-US"/>
              <a:t>Key’s role is based on determination</a:t>
            </a:r>
          </a:p>
          <a:p>
            <a:pPr lvl="1"/>
            <a:r>
              <a:rPr lang="en-US"/>
              <a:t>If you know the value of attribute A, you can look up (determine) the value of attribute B</a:t>
            </a:r>
          </a:p>
        </p:txBody>
      </p:sp>
    </p:spTree>
    <p:extLst>
      <p:ext uri="{BB962C8B-B14F-4D97-AF65-F5344CB8AC3E}">
        <p14:creationId xmlns:p14="http://schemas.microsoft.com/office/powerpoint/2010/main" val="149631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691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Foreign key (FK) </a:t>
            </a:r>
          </a:p>
          <a:p>
            <a:pPr lvl="1"/>
            <a:r>
              <a:rPr lang="en-US" dirty="0"/>
              <a:t>An attribute whose values match primary key values in the related table</a:t>
            </a:r>
          </a:p>
          <a:p>
            <a:r>
              <a:rPr lang="en-US" dirty="0"/>
              <a:t>Referential integrity </a:t>
            </a:r>
          </a:p>
          <a:p>
            <a:pPr lvl="1"/>
            <a:r>
              <a:rPr lang="en-US" dirty="0"/>
              <a:t>FK contains a value that refers to an existing valid tuple (row) in another relation</a:t>
            </a:r>
          </a:p>
          <a:p>
            <a:r>
              <a:rPr lang="en-US" dirty="0"/>
              <a:t>Secondary key </a:t>
            </a:r>
          </a:p>
          <a:p>
            <a:pPr lvl="1"/>
            <a:r>
              <a:rPr lang="en-US" dirty="0"/>
              <a:t>Key used strictly for data retrieval purposes</a:t>
            </a:r>
          </a:p>
        </p:txBody>
      </p:sp>
    </p:spTree>
    <p:extLst>
      <p:ext uri="{BB962C8B-B14F-4D97-AF65-F5344CB8AC3E}">
        <p14:creationId xmlns:p14="http://schemas.microsoft.com/office/powerpoint/2010/main" val="984557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/>
              <a:t>Candidate Key 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A Candidate Key can be any column or a combination of columns that can qualify </a:t>
            </a:r>
            <a:r>
              <a:rPr lang="en-MY" dirty="0">
                <a:solidFill>
                  <a:srgbClr val="FF0000"/>
                </a:solidFill>
              </a:rPr>
              <a:t>as unique key in database</a:t>
            </a:r>
            <a:r>
              <a:rPr lang="en-MY" dirty="0"/>
              <a:t>. There can be </a:t>
            </a:r>
            <a:r>
              <a:rPr lang="en-MY" dirty="0">
                <a:solidFill>
                  <a:srgbClr val="FF0000"/>
                </a:solidFill>
              </a:rPr>
              <a:t>multiple Candidate Keys in one</a:t>
            </a:r>
            <a:r>
              <a:rPr lang="en-MY" dirty="0"/>
              <a:t> table. Each </a:t>
            </a:r>
            <a:r>
              <a:rPr lang="en-MY" dirty="0">
                <a:solidFill>
                  <a:srgbClr val="FF0000"/>
                </a:solidFill>
              </a:rPr>
              <a:t>Candidate Key can qualify as Primary Key</a:t>
            </a:r>
            <a:r>
              <a:rPr lang="en-MY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193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4" t="21887" r="46085" b="11698"/>
          <a:stretch/>
        </p:blipFill>
        <p:spPr bwMode="auto">
          <a:xfrm>
            <a:off x="2671310" y="143835"/>
            <a:ext cx="6177792" cy="6471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68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Primary Key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select a key that does not contain NULL</a:t>
            </a:r>
          </a:p>
          <a:p>
            <a:r>
              <a:rPr lang="en-MY" dirty="0"/>
              <a:t>Select a key that is unique and does not repeat</a:t>
            </a:r>
          </a:p>
          <a:p>
            <a:r>
              <a:rPr lang="en-MY" dirty="0"/>
              <a:t>Make sure that Primary Key does not keep changing</a:t>
            </a:r>
          </a:p>
        </p:txBody>
      </p:sp>
    </p:spTree>
    <p:extLst>
      <p:ext uri="{BB962C8B-B14F-4D97-AF65-F5344CB8AC3E}">
        <p14:creationId xmlns:p14="http://schemas.microsoft.com/office/powerpoint/2010/main" val="18155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2821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066800"/>
            <a:ext cx="77724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Nulls: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data entry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Not permitted in primary key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Should be avoided in other attributes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represent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An unknown attribute value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 known, but missing, attribute value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 “not applicable” condition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create problems when functions such as COUNT, AVERAGE, and SUM are used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 create logical problems when relational tables are linked</a:t>
            </a:r>
          </a:p>
        </p:txBody>
      </p:sp>
    </p:spTree>
    <p:extLst>
      <p:ext uri="{BB962C8B-B14F-4D97-AF65-F5344CB8AC3E}">
        <p14:creationId xmlns:p14="http://schemas.microsoft.com/office/powerpoint/2010/main" val="119924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sp>
        <p:nvSpPr>
          <p:cNvPr id="163845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524000"/>
            <a:ext cx="7772400" cy="4724400"/>
          </a:xfrm>
        </p:spPr>
        <p:txBody>
          <a:bodyPr>
            <a:normAutofit/>
          </a:bodyPr>
          <a:lstStyle/>
          <a:p>
            <a:r>
              <a:rPr lang="en-US"/>
              <a:t>Controlled redundancy:</a:t>
            </a:r>
          </a:p>
          <a:p>
            <a:pPr lvl="1"/>
            <a:r>
              <a:rPr lang="en-US"/>
              <a:t>Makes the relational database work</a:t>
            </a:r>
          </a:p>
          <a:p>
            <a:pPr lvl="1"/>
            <a:r>
              <a:rPr lang="en-US"/>
              <a:t>Tables within the database share common attributes that enable the tables to be linked together</a:t>
            </a:r>
          </a:p>
          <a:p>
            <a:pPr lvl="1"/>
            <a:r>
              <a:rPr lang="en-US"/>
              <a:t>Multiple occurrences of values in a table are not redundant when they are required to make the relationship work</a:t>
            </a:r>
          </a:p>
          <a:p>
            <a:pPr lvl="1"/>
            <a:r>
              <a:rPr lang="en-US"/>
              <a:t>Redundancy exists only when there is unnecessary duplication of attribute values</a:t>
            </a:r>
          </a:p>
        </p:txBody>
      </p:sp>
    </p:spTree>
    <p:extLst>
      <p:ext uri="{BB962C8B-B14F-4D97-AF65-F5344CB8AC3E}">
        <p14:creationId xmlns:p14="http://schemas.microsoft.com/office/powerpoint/2010/main" val="2029055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164875" name="Picture 11" descr="Fig03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524000"/>
            <a:ext cx="8305800" cy="47577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73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/>
          <a:lstStyle/>
          <a:p>
            <a:r>
              <a:rPr lang="en-US"/>
              <a:t>Keys (continued)</a:t>
            </a:r>
          </a:p>
        </p:txBody>
      </p:sp>
      <p:pic>
        <p:nvPicPr>
          <p:cNvPr id="165899" name="Picture 11" descr="Fig03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981201"/>
            <a:ext cx="5791200" cy="35972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613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Integrity Rules</a:t>
            </a:r>
          </a:p>
        </p:txBody>
      </p:sp>
      <p:pic>
        <p:nvPicPr>
          <p:cNvPr id="169997" name="Picture 13" descr="Tbl03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295400"/>
            <a:ext cx="7543800" cy="49291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Relational table</a:t>
            </a:r>
          </a:p>
          <a:p>
            <a:r>
              <a:rPr lang="en-US" dirty="0"/>
              <a:t>Relational model components</a:t>
            </a:r>
          </a:p>
          <a:p>
            <a:r>
              <a:rPr lang="en-US" dirty="0"/>
              <a:t>Data integrity rules</a:t>
            </a:r>
          </a:p>
          <a:p>
            <a:r>
              <a:rPr lang="en-US" dirty="0"/>
              <a:t>Data dictionary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Integrity Rules (continued)</a:t>
            </a:r>
          </a:p>
        </p:txBody>
      </p:sp>
      <p:pic>
        <p:nvPicPr>
          <p:cNvPr id="171022" name="Picture 14" descr="Fig03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295400"/>
            <a:ext cx="7772400" cy="49799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94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Dictionary and System Catalog</a:t>
            </a:r>
          </a:p>
        </p:txBody>
      </p:sp>
      <p:sp>
        <p:nvSpPr>
          <p:cNvPr id="22835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Data dictionary </a:t>
            </a:r>
          </a:p>
          <a:p>
            <a:pPr lvl="1"/>
            <a:r>
              <a:rPr lang="en-US" sz="2200"/>
              <a:t>Provides detailed accounting of all tables found within the user/designer-created database</a:t>
            </a:r>
          </a:p>
          <a:p>
            <a:pPr lvl="1"/>
            <a:r>
              <a:rPr lang="en-US" sz="2200"/>
              <a:t>Contains (at least) all the attribute names and characteristics for each table in the system</a:t>
            </a:r>
          </a:p>
          <a:p>
            <a:pPr lvl="1"/>
            <a:r>
              <a:rPr lang="en-US" sz="2200"/>
              <a:t>Contains metadata—data about data</a:t>
            </a:r>
          </a:p>
          <a:p>
            <a:pPr lvl="1"/>
            <a:r>
              <a:rPr lang="en-US" sz="2200"/>
              <a:t>Sometimes described as “the database designer’s database” because it records the design decisions about tables and their structures</a:t>
            </a:r>
          </a:p>
        </p:txBody>
      </p:sp>
    </p:spTree>
    <p:extLst>
      <p:ext uri="{BB962C8B-B14F-4D97-AF65-F5344CB8AC3E}">
        <p14:creationId xmlns:p14="http://schemas.microsoft.com/office/powerpoint/2010/main" val="1733189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8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685800"/>
          </a:xfrm>
        </p:spPr>
        <p:txBody>
          <a:bodyPr>
            <a:normAutofit/>
          </a:bodyPr>
          <a:lstStyle/>
          <a:p>
            <a:r>
              <a:rPr lang="en-US"/>
              <a:t>A Sample Data Dictionary</a:t>
            </a:r>
          </a:p>
        </p:txBody>
      </p:sp>
      <p:pic>
        <p:nvPicPr>
          <p:cNvPr id="231436" name="Picture 12" descr="Tbl03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9201"/>
            <a:ext cx="8382000" cy="49831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471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363" y="1416676"/>
            <a:ext cx="8514969" cy="5100034"/>
          </a:xfrm>
        </p:spPr>
        <p:txBody>
          <a:bodyPr/>
          <a:lstStyle/>
          <a:p>
            <a:r>
              <a:rPr lang="en-US" sz="3000" dirty="0"/>
              <a:t>What is a candidate key?</a:t>
            </a:r>
          </a:p>
          <a:p>
            <a:r>
              <a:rPr lang="en-US" sz="3000" dirty="0"/>
              <a:t>What is a primary key?</a:t>
            </a:r>
          </a:p>
          <a:p>
            <a:r>
              <a:rPr lang="en-US" sz="3000" dirty="0"/>
              <a:t>What are the criteria for selecting primary key?</a:t>
            </a:r>
          </a:p>
          <a:p>
            <a:r>
              <a:rPr lang="en-US" sz="3000" dirty="0"/>
              <a:t>What is a foreign key?</a:t>
            </a:r>
          </a:p>
          <a:p>
            <a:r>
              <a:rPr lang="en-US" sz="3000" dirty="0"/>
              <a:t>What is attribute domain?</a:t>
            </a:r>
          </a:p>
          <a:p>
            <a:r>
              <a:rPr lang="en-US" sz="3000" dirty="0"/>
              <a:t>What is entity integrity?</a:t>
            </a:r>
          </a:p>
          <a:p>
            <a:r>
              <a:rPr lang="en-US" sz="3000" dirty="0"/>
              <a:t>What is referential integrity?</a:t>
            </a:r>
          </a:p>
          <a:p>
            <a:r>
              <a:rPr lang="en-US" sz="3000" dirty="0"/>
              <a:t>Why is NULL not favorable when inserting data values?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Tables are basic building blocks of a relational database</a:t>
            </a:r>
          </a:p>
          <a:p>
            <a:r>
              <a:rPr lang="en-US" sz="2400" dirty="0"/>
              <a:t>Keys are central to the use of relational tables</a:t>
            </a:r>
          </a:p>
          <a:p>
            <a:r>
              <a:rPr lang="en-US" sz="2400" dirty="0"/>
              <a:t>Keys define functional dependencies</a:t>
            </a:r>
          </a:p>
          <a:p>
            <a:pPr lvl="1"/>
            <a:r>
              <a:rPr lang="en-US" sz="2200" dirty="0"/>
              <a:t>Candidate key</a:t>
            </a:r>
          </a:p>
          <a:p>
            <a:pPr lvl="1"/>
            <a:r>
              <a:rPr lang="en-US" sz="2200" dirty="0"/>
              <a:t>Primary key</a:t>
            </a:r>
          </a:p>
          <a:p>
            <a:pPr lvl="1"/>
            <a:r>
              <a:rPr lang="en-US" sz="2200" dirty="0"/>
              <a:t>Secondary key</a:t>
            </a:r>
          </a:p>
          <a:p>
            <a:pPr lvl="1"/>
            <a:r>
              <a:rPr lang="en-US" sz="2200" dirty="0"/>
              <a:t>Foreign key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types of relationship within the </a:t>
            </a:r>
            <a:r>
              <a:rPr lang="en-US"/>
              <a:t>relational model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dirty="0"/>
              <a:t>Explain the relational model’s basic components </a:t>
            </a:r>
          </a:p>
          <a:p>
            <a:pPr lvl="1"/>
            <a:r>
              <a:rPr lang="en-US" dirty="0"/>
              <a:t>Explain how relations are organized in tables </a:t>
            </a:r>
          </a:p>
          <a:p>
            <a:pPr lvl="1"/>
            <a:r>
              <a:rPr lang="en-US" dirty="0"/>
              <a:t>Explain how data redundancy is handled in the relational database model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Primary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Foreign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Candidate key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Attribute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domain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/>
              <a:t>A Logical View of Data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219200"/>
            <a:ext cx="7772400" cy="4114800"/>
          </a:xfrm>
        </p:spPr>
        <p:txBody>
          <a:bodyPr>
            <a:normAutofit/>
          </a:bodyPr>
          <a:lstStyle/>
          <a:p>
            <a:r>
              <a:rPr lang="en-US" dirty="0"/>
              <a:t>Relational model </a:t>
            </a:r>
          </a:p>
          <a:p>
            <a:pPr lvl="1"/>
            <a:r>
              <a:rPr lang="en-US" dirty="0"/>
              <a:t>Enables programmer to view data logically rather than physically</a:t>
            </a:r>
          </a:p>
          <a:p>
            <a:r>
              <a:rPr lang="en-US" dirty="0"/>
              <a:t>Table </a:t>
            </a:r>
          </a:p>
          <a:p>
            <a:pPr lvl="1"/>
            <a:r>
              <a:rPr lang="en-US" dirty="0"/>
              <a:t>Has advantages of structural and data independence</a:t>
            </a:r>
          </a:p>
          <a:p>
            <a:pPr lvl="1"/>
            <a:r>
              <a:rPr lang="en-US" dirty="0"/>
              <a:t>Resembles a file from conceptual point of view</a:t>
            </a:r>
          </a:p>
          <a:p>
            <a:pPr lvl="1"/>
            <a:r>
              <a:rPr lang="en-US" dirty="0"/>
              <a:t>Easier to understand than its hierarchical and network database predecessors</a:t>
            </a:r>
          </a:p>
        </p:txBody>
      </p:sp>
    </p:spTree>
    <p:extLst>
      <p:ext uri="{BB962C8B-B14F-4D97-AF65-F5344CB8AC3E}">
        <p14:creationId xmlns:p14="http://schemas.microsoft.com/office/powerpoint/2010/main" val="192173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Tables and Their Characteristics</a:t>
            </a:r>
          </a:p>
        </p:txBody>
      </p:sp>
      <p:sp>
        <p:nvSpPr>
          <p:cNvPr id="1566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Table: two-dimensional structure composed of rows and columns</a:t>
            </a:r>
          </a:p>
          <a:p>
            <a:r>
              <a:rPr lang="en-US" dirty="0"/>
              <a:t>Contains group of related entities</a:t>
            </a:r>
            <a:r>
              <a:rPr lang="en-US" dirty="0">
                <a:sym typeface="Wingdings" pitchFamily="1" charset="2"/>
              </a:rPr>
              <a:t> = </a:t>
            </a:r>
            <a:r>
              <a:rPr lang="en-US" dirty="0"/>
              <a:t>an entity set</a:t>
            </a:r>
          </a:p>
          <a:p>
            <a:pPr lvl="1"/>
            <a:r>
              <a:rPr lang="en-US" dirty="0"/>
              <a:t>Terms entity set and table are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237641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Tables and Their Characteristics (continued)</a:t>
            </a:r>
          </a:p>
        </p:txBody>
      </p:sp>
      <p:sp>
        <p:nvSpPr>
          <p:cNvPr id="28365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Table also called a relation because the relational model’s creator, Codd, used the term relation as a synonym for table</a:t>
            </a:r>
          </a:p>
          <a:p>
            <a:r>
              <a:rPr lang="en-US"/>
              <a:t>Think of a table as a persistent relation:</a:t>
            </a:r>
          </a:p>
          <a:p>
            <a:pPr lvl="1"/>
            <a:r>
              <a:rPr lang="en-US"/>
              <a:t>A relation whose contents can be permanently saved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10329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209800" y="5334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Tables and Their Characteristics (continued)</a:t>
            </a:r>
          </a:p>
        </p:txBody>
      </p:sp>
      <p:pic>
        <p:nvPicPr>
          <p:cNvPr id="157719" name="Picture 23" descr="Tbl03-0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8077200" cy="4343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0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sz="2800"/>
              <a:t>Tables and Their Characteristics (continued)</a:t>
            </a:r>
          </a:p>
        </p:txBody>
      </p:sp>
      <p:pic>
        <p:nvPicPr>
          <p:cNvPr id="158731" name="Picture 11" descr="Fig03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371600"/>
            <a:ext cx="8077200" cy="4724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33109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</TotalTime>
  <Pages>11</Pages>
  <Words>751</Words>
  <Application>Microsoft Office PowerPoint</Application>
  <PresentationFormat>Custom</PresentationFormat>
  <Paragraphs>120</Paragraphs>
  <Slides>26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UCTI-Template-foundation-level</vt:lpstr>
      <vt:lpstr>Introduction to Databases  CT042-3-1-IDB</vt:lpstr>
      <vt:lpstr>Topic &amp; Structure of The Lesson</vt:lpstr>
      <vt:lpstr>Learning Outcomes</vt:lpstr>
      <vt:lpstr>Key Terms You Must Be Able To Use</vt:lpstr>
      <vt:lpstr>A Logical View of Data</vt:lpstr>
      <vt:lpstr>Tables and Their Characteristics</vt:lpstr>
      <vt:lpstr>Tables and Their Characteristics (continued)</vt:lpstr>
      <vt:lpstr>Tables and Their Characteristics (continued)</vt:lpstr>
      <vt:lpstr>Tables and Their Characteristics (continued)</vt:lpstr>
      <vt:lpstr>Keys</vt:lpstr>
      <vt:lpstr>Keys (continued)</vt:lpstr>
      <vt:lpstr>Candidate Key </vt:lpstr>
      <vt:lpstr>PowerPoint Presentation</vt:lpstr>
      <vt:lpstr>How to select Primary Key</vt:lpstr>
      <vt:lpstr>Keys (continued)</vt:lpstr>
      <vt:lpstr>Keys (continued)</vt:lpstr>
      <vt:lpstr>Keys (continued)</vt:lpstr>
      <vt:lpstr>Keys (continued)</vt:lpstr>
      <vt:lpstr>Integrity Rules</vt:lpstr>
      <vt:lpstr>Integrity Rules (continued)</vt:lpstr>
      <vt:lpstr>The Data Dictionary and System Catalog</vt:lpstr>
      <vt:lpstr>A Sample Data Dictionary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334</cp:revision>
  <cp:lastPrinted>2023-02-03T03:07:34Z</cp:lastPrinted>
  <dcterms:created xsi:type="dcterms:W3CDTF">2005-08-02T10:18:20Z</dcterms:created>
  <dcterms:modified xsi:type="dcterms:W3CDTF">2024-11-20T13:42:53Z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